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505" r:id="rId3"/>
    <p:sldId id="503" r:id="rId4"/>
    <p:sldId id="504" r:id="rId5"/>
    <p:sldId id="508" r:id="rId6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1F4E79"/>
    <a:srgbClr val="A5A5A5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8" autoAdjust="0"/>
    <p:restoredTop sz="95220" autoAdjust="0"/>
  </p:normalViewPr>
  <p:slideViewPr>
    <p:cSldViewPr snapToGrid="0">
      <p:cViewPr varScale="1">
        <p:scale>
          <a:sx n="93" d="100"/>
          <a:sy n="93" d="100"/>
        </p:scale>
        <p:origin x="24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10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11-22T19:56:5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1146 259,'2'0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11-22T19:56:5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1723 208,'2'0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11-22T19:56:5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1146 259,'2'0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11-22T19:56:5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1723 208,'2'0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11-22T19:56:5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1146 259,'2'0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11-22T19:56:5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1723 208,'2'0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48D2E-AF02-4DCE-B074-B92153B9F5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3600" b="1" kern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75000"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>
            <a:off x="0" y="0"/>
            <a:ext cx="12204000" cy="973274"/>
            <a:chOff x="0" y="0"/>
            <a:chExt cx="12204000" cy="973274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risscrossEtching trans="75000"/>
                      </a14:imgEffect>
                      <a14:imgEffect>
                        <a14:colorTemperature colorTemp="11200"/>
                      </a14:imgEffect>
                      <a14:imgEffect>
                        <a14:saturation sat="3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0" y="0"/>
              <a:ext cx="12204000" cy="973274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03025" y="127573"/>
              <a:ext cx="571764" cy="720000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5"/>
            <a:srcRect b="41473"/>
            <a:stretch>
              <a:fillRect/>
            </a:stretch>
          </p:blipFill>
          <p:spPr>
            <a:xfrm>
              <a:off x="779089" y="689929"/>
              <a:ext cx="2924175" cy="239712"/>
            </a:xfrm>
            <a:prstGeom prst="rect">
              <a:avLst/>
            </a:prstGeom>
          </p:spPr>
        </p:pic>
        <p:sp>
          <p:nvSpPr>
            <p:cNvPr id="22" name="矩形 21"/>
            <p:cNvSpPr/>
            <p:nvPr/>
          </p:nvSpPr>
          <p:spPr>
            <a:xfrm>
              <a:off x="915056" y="633807"/>
              <a:ext cx="259237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6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 rotWithShape="1">
            <a:blip r:embed="rId6"/>
            <a:srcRect b="25639"/>
            <a:stretch>
              <a:fillRect/>
            </a:stretch>
          </p:blipFill>
          <p:spPr>
            <a:xfrm>
              <a:off x="883306" y="118429"/>
              <a:ext cx="3038475" cy="849946"/>
            </a:xfrm>
            <a:prstGeom prst="rect">
              <a:avLst/>
            </a:prstGeom>
          </p:spPr>
        </p:pic>
        <p:sp>
          <p:nvSpPr>
            <p:cNvPr id="24" name="矩形 23"/>
            <p:cNvSpPr/>
            <p:nvPr/>
          </p:nvSpPr>
          <p:spPr>
            <a:xfrm>
              <a:off x="1004107" y="80242"/>
              <a:ext cx="213279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22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0261931" y="99463"/>
              <a:ext cx="124764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5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  <p:sp>
        <p:nvSpPr>
          <p:cNvPr id="27" name="矩形 26"/>
          <p:cNvSpPr/>
          <p:nvPr userDrawn="1"/>
        </p:nvSpPr>
        <p:spPr>
          <a:xfrm>
            <a:off x="10261936" y="308332"/>
            <a:ext cx="1930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Advanced Technique of Artificial  Intelligence</a:t>
            </a:r>
            <a:endParaRPr lang="zh-CN" altLang="en-US" sz="1800" dirty="0">
              <a:solidFill>
                <a:schemeClr val="bg1">
                  <a:lumMod val="85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70528"/>
            <a:ext cx="10515600" cy="482946"/>
          </a:xfr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900" b="1" kern="1200" dirty="0">
                <a:solidFill>
                  <a:srgbClr val="002060"/>
                </a:solidFill>
                <a:effectLst>
                  <a:glow rad="63500">
                    <a:schemeClr val="bg1"/>
                  </a:glow>
                  <a:reflection blurRad="6350" stA="55000" endA="300" endPos="35000" dir="5400000" sy="-100000" algn="bl" rotWithShape="0"/>
                </a:effectLst>
                <a:latin typeface="华康俪金黑W8(P)" panose="020B0800000000000000" pitchFamily="34" charset="-122"/>
                <a:ea typeface="华康俪金黑W8(P)" panose="020B0800000000000000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316978"/>
            <a:ext cx="10515600" cy="4859989"/>
          </a:xfrm>
        </p:spPr>
        <p:txBody>
          <a:bodyPr/>
          <a:lstStyle>
            <a:lvl1pPr marL="358775" indent="-4572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  <a:defRPr lang="zh-CN" altLang="en-US" sz="2600" b="1" kern="100" spc="51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>
              <a:defRPr lang="zh-CN" altLang="en-US" sz="24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2pPr>
            <a:lvl3pPr>
              <a:defRPr sz="2200"/>
            </a:lvl3pPr>
          </a:lstStyle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16"/>
            <a:ext cx="12204000" cy="603327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2" y="3"/>
            <a:ext cx="12291087" cy="608944"/>
            <a:chOff x="0" y="0"/>
            <a:chExt cx="12291086" cy="608944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781632" y="0"/>
              <a:ext cx="340517" cy="504825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10944359" y="178331"/>
              <a:ext cx="134672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  <p:grpSp>
        <p:nvGrpSpPr>
          <p:cNvPr id="9" name="组合 8"/>
          <p:cNvGrpSpPr/>
          <p:nvPr userDrawn="1"/>
        </p:nvGrpSpPr>
        <p:grpSpPr>
          <a:xfrm>
            <a:off x="565605" y="2"/>
            <a:ext cx="11725483" cy="608944"/>
            <a:chOff x="565604" y="0"/>
            <a:chExt cx="11725482" cy="608944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</a:t>
              </a:r>
              <a:r>
                <a:rPr lang="en-US" altLang="zh-CN" sz="1500" dirty="0" err="1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Technlogy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56233" y="0"/>
              <a:ext cx="290512" cy="504825"/>
            </a:xfrm>
            <a:prstGeom prst="rect">
              <a:avLst/>
            </a:prstGeom>
          </p:spPr>
        </p:pic>
        <p:sp>
          <p:nvSpPr>
            <p:cNvPr id="14" name="矩形 13"/>
            <p:cNvSpPr/>
            <p:nvPr/>
          </p:nvSpPr>
          <p:spPr>
            <a:xfrm>
              <a:off x="10944359" y="178331"/>
              <a:ext cx="134672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8.png"/><Relationship Id="rId13" Type="http://schemas.openxmlformats.org/officeDocument/2006/relationships/image" Target="../media/image7.png"/><Relationship Id="rId12" Type="http://schemas.openxmlformats.org/officeDocument/2006/relationships/image" Target="../media/image6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705457"/>
            <a:ext cx="10515600" cy="512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293845"/>
            <a:ext cx="10515600" cy="5121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8775" lvl="0" indent="-4572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</a:pPr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4325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4325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4325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组合 14"/>
          <p:cNvGrpSpPr/>
          <p:nvPr userDrawn="1"/>
        </p:nvGrpSpPr>
        <p:grpSpPr>
          <a:xfrm>
            <a:off x="2" y="3"/>
            <a:ext cx="12291087" cy="608944"/>
            <a:chOff x="0" y="0"/>
            <a:chExt cx="12291086" cy="608944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8" name="矩形 17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1756232" y="0"/>
              <a:ext cx="374807" cy="504825"/>
            </a:xfrm>
            <a:prstGeom prst="rect">
              <a:avLst/>
            </a:prstGeom>
          </p:spPr>
        </p:pic>
        <p:sp>
          <p:nvSpPr>
            <p:cNvPr id="20" name="矩形 19"/>
            <p:cNvSpPr/>
            <p:nvPr/>
          </p:nvSpPr>
          <p:spPr>
            <a:xfrm>
              <a:off x="10944359" y="178331"/>
              <a:ext cx="134672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900" b="1" kern="1200" dirty="0">
          <a:solidFill>
            <a:srgbClr val="002060"/>
          </a:solidFill>
          <a:effectLst>
            <a:glow rad="63500">
              <a:schemeClr val="bg1"/>
            </a:glow>
            <a:reflection blurRad="6350" stA="55000" endA="300" endPos="35000" dir="5400000" sy="-100000" algn="bl" rotWithShape="0"/>
          </a:effectLst>
          <a:latin typeface="Times New Roman" panose="02020603050405020304" pitchFamily="18" charset="0"/>
          <a:ea typeface="华康俪金黑W8(P)" panose="020B0800000000000000" pitchFamily="34" charset="-122"/>
          <a:cs typeface="Times New Roman" panose="02020603050405020304" pitchFamily="18" charset="0"/>
        </a:defRPr>
      </a:lvl1pPr>
    </p:titleStyle>
    <p:bodyStyle>
      <a:lvl1pPr marL="415925" indent="-514350" algn="l" defTabSz="914400" rtl="0" eaLnBrk="1" latinLnBrk="0" hangingPunct="1">
        <a:lnSpc>
          <a:spcPct val="90000"/>
        </a:lnSpc>
        <a:spcBef>
          <a:spcPts val="1000"/>
        </a:spcBef>
        <a:buSzPct val="75000"/>
        <a:buFont typeface="Wingdings" panose="05000000000000000000" pitchFamily="2" charset="2"/>
        <a:buChar char="p"/>
        <a:defRPr lang="zh-CN" altLang="en-US" sz="2600" b="1" kern="100" spc="51" dirty="0" smtClean="0">
          <a:ln w="11430"/>
          <a:gradFill>
            <a:gsLst>
              <a:gs pos="25000">
                <a:srgbClr val="C0504D">
                  <a:satMod val="155000"/>
                </a:srgbClr>
              </a:gs>
              <a:gs pos="100000">
                <a:srgbClr val="C0504D">
                  <a:shade val="45000"/>
                  <a:satMod val="165000"/>
                </a:srgbClr>
              </a:gs>
            </a:gsLst>
            <a:lin ang="540000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宋体" panose="02010600030101010101" pitchFamily="2" charset="-122"/>
          <a:ea typeface="宋体" panose="02010600030101010101" pitchFamily="2" charset="-122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p"/>
        <a:defRPr sz="24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Times New Roman" panose="02020603050405020304" pitchFamily="18" charset="0"/>
        <a:buChar char="─"/>
        <a:defRPr sz="22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4.png"/><Relationship Id="rId7" Type="http://schemas.openxmlformats.org/officeDocument/2006/relationships/tags" Target="../tags/tag1.xml"/><Relationship Id="rId6" Type="http://schemas.openxmlformats.org/officeDocument/2006/relationships/hyperlink" Target="https://github.com/RUCAIBox/UniSRec." TargetMode="External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9.png"/><Relationship Id="rId8" Type="http://schemas.openxmlformats.org/officeDocument/2006/relationships/customXml" Target="../ink/ink1.xml"/><Relationship Id="rId7" Type="http://schemas.openxmlformats.org/officeDocument/2006/relationships/image" Target="../media/image18.png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1" Type="http://schemas.openxmlformats.org/officeDocument/2006/relationships/slideLayout" Target="../slideLayouts/slideLayout2.xml"/><Relationship Id="rId10" Type="http://schemas.openxmlformats.org/officeDocument/2006/relationships/customXml" Target="../ink/ink2.xml"/><Relationship Id="rId1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customXml" Target="../ink/ink4.xml"/><Relationship Id="rId8" Type="http://schemas.openxmlformats.org/officeDocument/2006/relationships/image" Target="../media/image19.png"/><Relationship Id="rId7" Type="http://schemas.openxmlformats.org/officeDocument/2006/relationships/customXml" Target="../ink/ink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8" Type="http://schemas.openxmlformats.org/officeDocument/2006/relationships/slideLayout" Target="../slideLayouts/slideLayout2.xml"/><Relationship Id="rId17" Type="http://schemas.openxmlformats.org/officeDocument/2006/relationships/image" Target="../media/image17.png"/><Relationship Id="rId16" Type="http://schemas.openxmlformats.org/officeDocument/2006/relationships/tags" Target="../tags/tag6.xml"/><Relationship Id="rId15" Type="http://schemas.openxmlformats.org/officeDocument/2006/relationships/image" Target="../media/image22.png"/><Relationship Id="rId14" Type="http://schemas.openxmlformats.org/officeDocument/2006/relationships/tags" Target="../tags/tag5.xml"/><Relationship Id="rId13" Type="http://schemas.openxmlformats.org/officeDocument/2006/relationships/image" Target="../media/image21.png"/><Relationship Id="rId12" Type="http://schemas.openxmlformats.org/officeDocument/2006/relationships/tags" Target="../tags/tag4.xml"/><Relationship Id="rId11" Type="http://schemas.openxmlformats.org/officeDocument/2006/relationships/image" Target="../media/image20.png"/><Relationship Id="rId10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customXml" Target="../ink/ink6.xml"/><Relationship Id="rId7" Type="http://schemas.openxmlformats.org/officeDocument/2006/relationships/image" Target="../media/image19.png"/><Relationship Id="rId6" Type="http://schemas.openxmlformats.org/officeDocument/2006/relationships/customXml" Target="../ink/ink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5" Type="http://schemas.openxmlformats.org/officeDocument/2006/relationships/slideLayout" Target="../slideLayouts/slideLayout2.xml"/><Relationship Id="rId14" Type="http://schemas.openxmlformats.org/officeDocument/2006/relationships/image" Target="../media/image25.png"/><Relationship Id="rId13" Type="http://schemas.openxmlformats.org/officeDocument/2006/relationships/tags" Target="../tags/tag9.xml"/><Relationship Id="rId12" Type="http://schemas.openxmlformats.org/officeDocument/2006/relationships/image" Target="../media/image24.png"/><Relationship Id="rId11" Type="http://schemas.openxmlformats.org/officeDocument/2006/relationships/tags" Target="../tags/tag8.xml"/><Relationship Id="rId10" Type="http://schemas.openxmlformats.org/officeDocument/2006/relationships/image" Target="../media/image23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8309" y="39144"/>
            <a:ext cx="11377295" cy="51879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>
              <a:lnSpc>
                <a:spcPts val="1365"/>
              </a:lnSpc>
              <a:spcBef>
                <a:spcPts val="370"/>
              </a:spcBef>
              <a:tabLst>
                <a:tab pos="10318750" algn="l"/>
              </a:tabLst>
            </a:pPr>
            <a:r>
              <a:rPr sz="12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Chongqing</a:t>
            </a:r>
            <a:r>
              <a:rPr sz="1200" spc="-5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University	</a:t>
            </a:r>
            <a:r>
              <a:rPr sz="2100" spc="577" baseline="140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ATAI</a:t>
            </a:r>
            <a:endParaRPr sz="2100" baseline="14000"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1105"/>
              </a:lnSpc>
              <a:tabLst>
                <a:tab pos="9949815" algn="l"/>
              </a:tabLst>
            </a:pPr>
            <a:r>
              <a:rPr sz="1800" spc="-15" baseline="-28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r>
              <a:rPr sz="1800" spc="-22" baseline="-28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Technology	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Advanced Technique</a:t>
            </a:r>
            <a:r>
              <a:rPr sz="1000" spc="-8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  <a:p>
            <a:pPr marR="146685" algn="r">
              <a:lnSpc>
                <a:spcPts val="1180"/>
              </a:lnSpc>
            </a:pP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Artificial</a:t>
            </a:r>
            <a:r>
              <a:rPr sz="1000" spc="27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Intelligence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1999" cy="603503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65404" y="126492"/>
            <a:ext cx="1888236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782043" y="0"/>
            <a:ext cx="339851" cy="504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586084" y="25399"/>
            <a:ext cx="1452245" cy="537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>
              <a:lnSpc>
                <a:spcPts val="1655"/>
              </a:lnSpc>
              <a:spcBef>
                <a:spcPts val="100"/>
              </a:spcBef>
            </a:pPr>
            <a:r>
              <a:rPr sz="1400" spc="38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ATAI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L="12700" marR="5080">
              <a:lnSpc>
                <a:spcPts val="1200"/>
              </a:lnSpc>
              <a:spcBef>
                <a:spcPts val="15"/>
              </a:spcBef>
            </a:pP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Advanced Technique</a:t>
            </a:r>
            <a:r>
              <a:rPr sz="1000" spc="-8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  Artificial</a:t>
            </a:r>
            <a:r>
              <a:rPr sz="1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Intelligence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609" y="98806"/>
            <a:ext cx="1602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Chongqing</a:t>
            </a:r>
            <a:r>
              <a:rPr sz="1200" spc="-114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University  </a:t>
            </a:r>
            <a:r>
              <a:rPr sz="12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r>
              <a:rPr sz="1200" spc="-2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1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Technology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4320" y="5894832"/>
            <a:ext cx="827532" cy="827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454150" y="1130935"/>
            <a:ext cx="9514840" cy="885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13355" marR="5080" indent="-2701290" algn="ctr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Zoom Out and Observe:</a:t>
            </a:r>
            <a:endParaRPr sz="2800" b="1" dirty="0">
              <a:solidFill>
                <a:srgbClr val="001F5F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2713355" marR="5080" indent="-2701290" algn="ctr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News Environment Perception for Fake News Detection</a:t>
            </a:r>
            <a:endParaRPr sz="2800" b="1" dirty="0">
              <a:solidFill>
                <a:srgbClr val="001F5F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754868" y="5894831"/>
            <a:ext cx="1437131" cy="9631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240655" y="5727700"/>
            <a:ext cx="5514340" cy="84201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dirty="0">
                <a:latin typeface="Times New Roman" panose="02020603050405020304"/>
                <a:cs typeface="Times New Roman" panose="02020603050405020304"/>
              </a:rPr>
              <a:t>CIKM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 2022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2287270">
              <a:lnSpc>
                <a:spcPct val="100000"/>
              </a:lnSpc>
              <a:spcBef>
                <a:spcPts val="1275"/>
              </a:spcBef>
            </a:pPr>
            <a:r>
              <a:rPr lang="en-US" sz="16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                    </a:t>
            </a:r>
            <a:r>
              <a:rPr sz="16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Reported by </a:t>
            </a:r>
            <a:r>
              <a:rPr lang="en-US" sz="16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Min</a:t>
            </a:r>
            <a:r>
              <a:rPr sz="16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qin</a:t>
            </a:r>
            <a:r>
              <a:rPr sz="1600" b="1" spc="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1600" b="1" spc="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1600" b="1" spc="-10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i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667000" y="4876800"/>
            <a:ext cx="622490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/>
              <a:t>code:</a:t>
            </a:r>
            <a:r>
              <a:rPr lang="en-US" altLang="zh-CN">
                <a:hlinkClick r:id="rId6" action="ppaction://hlinkfile"/>
              </a:rPr>
              <a:t>https://github.com/ICTMCG/News-Environment-Perception</a:t>
            </a:r>
            <a:endParaRPr lang="en-US" altLang="zh-CN"/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914400" y="2514600"/>
            <a:ext cx="10168890" cy="2073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8309" y="39144"/>
            <a:ext cx="11377295" cy="51879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>
              <a:lnSpc>
                <a:spcPts val="1365"/>
              </a:lnSpc>
              <a:spcBef>
                <a:spcPts val="370"/>
              </a:spcBef>
              <a:tabLst>
                <a:tab pos="10318750" algn="l"/>
              </a:tabLst>
            </a:pPr>
            <a:r>
              <a:rPr sz="12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Chongqing</a:t>
            </a:r>
            <a:r>
              <a:rPr sz="1200" spc="-5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University	</a:t>
            </a:r>
            <a:r>
              <a:rPr sz="2100" spc="577" baseline="140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ATAI</a:t>
            </a:r>
            <a:endParaRPr sz="2100" baseline="14000"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1105"/>
              </a:lnSpc>
              <a:tabLst>
                <a:tab pos="9949815" algn="l"/>
              </a:tabLst>
            </a:pPr>
            <a:r>
              <a:rPr sz="1800" spc="-15" baseline="-28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r>
              <a:rPr sz="1800" spc="-22" baseline="-28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Technology	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Advanced Technique</a:t>
            </a:r>
            <a:r>
              <a:rPr sz="1000" spc="-8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  <a:p>
            <a:pPr marR="146685" algn="r">
              <a:lnSpc>
                <a:spcPts val="1180"/>
              </a:lnSpc>
            </a:pP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Artificial</a:t>
            </a:r>
            <a:r>
              <a:rPr sz="1000" spc="27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Intelligence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1999" cy="603503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65404" y="126492"/>
            <a:ext cx="1888236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782043" y="0"/>
            <a:ext cx="339851" cy="504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586084" y="25399"/>
            <a:ext cx="1452245" cy="537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>
              <a:lnSpc>
                <a:spcPts val="1655"/>
              </a:lnSpc>
              <a:spcBef>
                <a:spcPts val="100"/>
              </a:spcBef>
            </a:pPr>
            <a:r>
              <a:rPr sz="1400" spc="38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ATAI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L="12700" marR="5080">
              <a:lnSpc>
                <a:spcPts val="1200"/>
              </a:lnSpc>
              <a:spcBef>
                <a:spcPts val="15"/>
              </a:spcBef>
            </a:pP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Advanced Technique</a:t>
            </a:r>
            <a:r>
              <a:rPr sz="1000" spc="-8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  Artificial</a:t>
            </a:r>
            <a:r>
              <a:rPr sz="1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Intelligence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609" y="98806"/>
            <a:ext cx="1602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Chongqing</a:t>
            </a:r>
            <a:r>
              <a:rPr sz="1200" spc="-114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University  </a:t>
            </a:r>
            <a:r>
              <a:rPr sz="12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r>
              <a:rPr sz="1200" spc="-2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1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Technology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71638" y="979878"/>
            <a:ext cx="1046437" cy="1042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372100" y="562355"/>
            <a:ext cx="1443990" cy="7018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575553" y="662178"/>
            <a:ext cx="104266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Me</a:t>
            </a:r>
            <a:r>
              <a:rPr sz="2400" b="1" spc="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4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hod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2" name="图片 11" descr="U{@N~GW`UO%$$}G_W1Y_[T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1371600"/>
            <a:ext cx="11264265" cy="5039995"/>
          </a:xfrm>
          <a:prstGeom prst="rect">
            <a:avLst/>
          </a:prstGeom>
        </p:spPr>
      </p:pic>
      <p:pic>
        <p:nvPicPr>
          <p:cNvPr id="13" name="图片 12" descr="9){[2TAMD(_{ZF@DFL${@`Y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09800" y="6324600"/>
            <a:ext cx="7477125" cy="39052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r:id="rId8" p14:bwMode="auto">
            <p14:nvContentPartPr>
              <p14:cNvPr id="21" name="墨迹 20"/>
              <p14:cNvContentPartPr/>
              <p14:nvPr/>
            </p14:nvContentPartPr>
            <p14:xfrm>
              <a:off x="7277100" y="1644650"/>
              <a:ext cx="12700" cy="360"/>
            </p14:xfrm>
          </p:contentPart>
        </mc:Choice>
        <mc:Fallback xmlns="">
          <p:pic>
            <p:nvPicPr>
              <p:cNvPr id="21" name="墨迹 20"/>
            </p:nvPicPr>
            <p:blipFill>
              <a:blip r:embed="rId9"/>
            </p:blipFill>
            <p:spPr>
              <a:xfrm>
                <a:off x="7277100" y="1644650"/>
                <a:ext cx="12700" cy="36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0" p14:bwMode="auto">
            <p14:nvContentPartPr>
              <p14:cNvPr id="22" name="墨迹 21"/>
              <p14:cNvContentPartPr/>
              <p14:nvPr/>
            </p14:nvContentPartPr>
            <p14:xfrm>
              <a:off x="10941050" y="1320800"/>
              <a:ext cx="12700" cy="360"/>
            </p14:xfrm>
          </p:contentPart>
        </mc:Choice>
        <mc:Fallback xmlns="">
          <p:pic>
            <p:nvPicPr>
              <p:cNvPr id="22" name="墨迹 21"/>
            </p:nvPicPr>
            <p:blipFill>
              <a:blip r:embed="rId9"/>
            </p:blipFill>
            <p:spPr>
              <a:xfrm>
                <a:off x="10941050" y="1320800"/>
                <a:ext cx="12700" cy="360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8309" y="39144"/>
            <a:ext cx="11377295" cy="51879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>
              <a:lnSpc>
                <a:spcPts val="1365"/>
              </a:lnSpc>
              <a:spcBef>
                <a:spcPts val="370"/>
              </a:spcBef>
              <a:tabLst>
                <a:tab pos="10318750" algn="l"/>
              </a:tabLst>
            </a:pPr>
            <a:r>
              <a:rPr sz="12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Chongqing</a:t>
            </a:r>
            <a:r>
              <a:rPr sz="1200" spc="-5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University	</a:t>
            </a:r>
            <a:r>
              <a:rPr sz="2100" spc="577" baseline="140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ATAI</a:t>
            </a:r>
            <a:endParaRPr sz="2100" baseline="14000"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1105"/>
              </a:lnSpc>
              <a:tabLst>
                <a:tab pos="9949815" algn="l"/>
              </a:tabLst>
            </a:pPr>
            <a:r>
              <a:rPr sz="1800" spc="-15" baseline="-28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r>
              <a:rPr sz="1800" spc="-22" baseline="-28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Technology	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Advanced Technique</a:t>
            </a:r>
            <a:r>
              <a:rPr sz="1000" spc="-8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  <a:p>
            <a:pPr marR="146685" algn="r">
              <a:lnSpc>
                <a:spcPts val="1180"/>
              </a:lnSpc>
            </a:pP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Artificial</a:t>
            </a:r>
            <a:r>
              <a:rPr sz="1000" spc="27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Intelligence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object 3"/>
          <p:cNvSpPr/>
          <p:nvPr>
            <p:custDataLst>
              <p:tags r:id="rId1"/>
            </p:custDataLst>
          </p:nvPr>
        </p:nvSpPr>
        <p:spPr>
          <a:xfrm>
            <a:off x="0" y="0"/>
            <a:ext cx="12191999" cy="6035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65404" y="126492"/>
            <a:ext cx="1888236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782043" y="0"/>
            <a:ext cx="339851" cy="504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586084" y="25399"/>
            <a:ext cx="1452245" cy="537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>
              <a:lnSpc>
                <a:spcPts val="1655"/>
              </a:lnSpc>
              <a:spcBef>
                <a:spcPts val="100"/>
              </a:spcBef>
            </a:pPr>
            <a:r>
              <a:rPr sz="1400" spc="38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ATAI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L="12700" marR="5080">
              <a:lnSpc>
                <a:spcPts val="1200"/>
              </a:lnSpc>
              <a:spcBef>
                <a:spcPts val="15"/>
              </a:spcBef>
            </a:pP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Advanced Technique</a:t>
            </a:r>
            <a:r>
              <a:rPr sz="1000" spc="-8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  Artificial</a:t>
            </a:r>
            <a:r>
              <a:rPr sz="1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Intelligence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609" y="98806"/>
            <a:ext cx="1602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Chongqing</a:t>
            </a:r>
            <a:r>
              <a:rPr sz="1200" spc="-114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University  </a:t>
            </a:r>
            <a:r>
              <a:rPr sz="12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r>
              <a:rPr sz="1200" spc="-2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1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Technology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71638" y="979878"/>
            <a:ext cx="1046437" cy="1042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372100" y="562355"/>
            <a:ext cx="1443990" cy="70180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575553" y="662178"/>
            <a:ext cx="104266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Me</a:t>
            </a:r>
            <a:r>
              <a:rPr sz="2400" b="1" spc="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4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hod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7" p14:bwMode="auto">
            <p14:nvContentPartPr>
              <p14:cNvPr id="21" name="墨迹 20"/>
              <p14:cNvContentPartPr/>
              <p14:nvPr/>
            </p14:nvContentPartPr>
            <p14:xfrm>
              <a:off x="7277100" y="1644650"/>
              <a:ext cx="12700" cy="360"/>
            </p14:xfrm>
          </p:contentPart>
        </mc:Choice>
        <mc:Fallback xmlns="">
          <p:pic>
            <p:nvPicPr>
              <p:cNvPr id="21" name="墨迹 20"/>
            </p:nvPicPr>
            <p:blipFill>
              <a:blip r:embed="rId8"/>
            </p:blipFill>
            <p:spPr>
              <a:xfrm>
                <a:off x="7277100" y="1644650"/>
                <a:ext cx="12700" cy="36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9" p14:bwMode="auto">
            <p14:nvContentPartPr>
              <p14:cNvPr id="22" name="墨迹 21"/>
              <p14:cNvContentPartPr/>
              <p14:nvPr/>
            </p14:nvContentPartPr>
            <p14:xfrm>
              <a:off x="10941050" y="1320800"/>
              <a:ext cx="12700" cy="360"/>
            </p14:xfrm>
          </p:contentPart>
        </mc:Choice>
        <mc:Fallback xmlns="">
          <p:pic>
            <p:nvPicPr>
              <p:cNvPr id="22" name="墨迹 21"/>
            </p:nvPicPr>
            <p:blipFill>
              <a:blip r:embed="rId8"/>
            </p:blipFill>
            <p:spPr>
              <a:xfrm>
                <a:off x="10941050" y="1320800"/>
                <a:ext cx="12700" cy="360"/>
              </a:xfrm>
              <a:prstGeom prst="rect"/>
            </p:spPr>
          </p:pic>
        </mc:Fallback>
      </mc:AlternateContent>
      <p:pic>
        <p:nvPicPr>
          <p:cNvPr id="26" name="图片 25" descr="1`RW$2$[@80AF]NZBH_G}[8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9525" y="3890010"/>
            <a:ext cx="2809875" cy="876300"/>
          </a:xfrm>
          <a:prstGeom prst="rect">
            <a:avLst/>
          </a:prstGeom>
        </p:spPr>
      </p:pic>
      <p:pic>
        <p:nvPicPr>
          <p:cNvPr id="27" name="图片 26" descr="5SIPU1E{S_IMCSEE`83Y8}U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0" y="5400675"/>
            <a:ext cx="4371975" cy="933450"/>
          </a:xfrm>
          <a:prstGeom prst="rect">
            <a:avLst/>
          </a:prstGeom>
        </p:spPr>
      </p:pic>
      <p:pic>
        <p:nvPicPr>
          <p:cNvPr id="34" name="图片 33" descr="RR%(KJCSFF_]WN`@@HX[0DH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9525" y="2818765"/>
            <a:ext cx="3600450" cy="990600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0" y="1275715"/>
            <a:ext cx="685546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'''Gaussian Kernel Pooling</a:t>
            </a:r>
            <a:endParaRPr lang="zh-CN" altLang="en-US"/>
          </a:p>
          <a:p>
            <a:r>
              <a:rPr lang="zh-CN" altLang="en-US"/>
              <a:t>input:The similarity list.</a:t>
            </a:r>
            <a:endParaRPr lang="zh-CN" altLang="en-US"/>
          </a:p>
          <a:p>
            <a:r>
              <a:rPr lang="zh-CN" altLang="en-US"/>
              <a:t>output:c-dimensional vector.(c is the number of Gaussian kernels)</a:t>
            </a:r>
            <a:endParaRPr lang="zh-CN" altLang="en-US"/>
          </a:p>
          <a:p>
            <a:r>
              <a:rPr lang="zh-CN" altLang="en-US"/>
              <a:t>'''</a:t>
            </a:r>
            <a:endParaRPr lang="zh-CN" altLang="en-US"/>
          </a:p>
        </p:txBody>
      </p:sp>
      <p:pic>
        <p:nvPicPr>
          <p:cNvPr id="19" name="图片 18" descr="U{@N~GW`UO%$$}G_W1Y_[T5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4538345" y="2625725"/>
            <a:ext cx="7635875" cy="34175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8309" y="39144"/>
            <a:ext cx="11377295" cy="51879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>
              <a:lnSpc>
                <a:spcPts val="1365"/>
              </a:lnSpc>
              <a:spcBef>
                <a:spcPts val="370"/>
              </a:spcBef>
              <a:tabLst>
                <a:tab pos="10318750" algn="l"/>
              </a:tabLst>
            </a:pPr>
            <a:r>
              <a:rPr sz="12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Chongqing</a:t>
            </a:r>
            <a:r>
              <a:rPr sz="1200" spc="-5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University	</a:t>
            </a:r>
            <a:r>
              <a:rPr sz="2100" spc="577" baseline="140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ATAI</a:t>
            </a:r>
            <a:endParaRPr sz="2100" baseline="14000"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1105"/>
              </a:lnSpc>
              <a:tabLst>
                <a:tab pos="9949815" algn="l"/>
              </a:tabLst>
            </a:pPr>
            <a:r>
              <a:rPr sz="1800" spc="-15" baseline="-28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r>
              <a:rPr sz="1800" spc="-22" baseline="-28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Technology	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Advanced Technique</a:t>
            </a:r>
            <a:r>
              <a:rPr sz="1000" spc="-8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  <a:p>
            <a:pPr marR="146685" algn="r">
              <a:lnSpc>
                <a:spcPts val="1180"/>
              </a:lnSpc>
            </a:pP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Artificial</a:t>
            </a:r>
            <a:r>
              <a:rPr sz="1000" spc="27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Intelligence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1999" cy="603503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65404" y="126492"/>
            <a:ext cx="1888236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782043" y="0"/>
            <a:ext cx="339851" cy="504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586084" y="25399"/>
            <a:ext cx="1452245" cy="537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>
              <a:lnSpc>
                <a:spcPts val="1655"/>
              </a:lnSpc>
              <a:spcBef>
                <a:spcPts val="100"/>
              </a:spcBef>
            </a:pPr>
            <a:r>
              <a:rPr sz="1400" spc="38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ATAI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L="12700" marR="5080">
              <a:lnSpc>
                <a:spcPts val="1200"/>
              </a:lnSpc>
              <a:spcBef>
                <a:spcPts val="15"/>
              </a:spcBef>
            </a:pP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Advanced Technique</a:t>
            </a:r>
            <a:r>
              <a:rPr sz="1000" spc="-8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  Artificial</a:t>
            </a:r>
            <a:r>
              <a:rPr sz="10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0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Intelligence</a:t>
            </a:r>
            <a:endParaRPr sz="1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609" y="98806"/>
            <a:ext cx="1602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Chongqing</a:t>
            </a:r>
            <a:r>
              <a:rPr sz="1200" spc="-114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University  </a:t>
            </a:r>
            <a:r>
              <a:rPr sz="1200" spc="-10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of</a:t>
            </a:r>
            <a:r>
              <a:rPr sz="1200" spc="-2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15" dirty="0">
                <a:solidFill>
                  <a:srgbClr val="D9D9D9"/>
                </a:solidFill>
                <a:latin typeface="微软雅黑" panose="020B0503020204020204" charset="-122"/>
                <a:cs typeface="微软雅黑" panose="020B0503020204020204" charset="-122"/>
              </a:rPr>
              <a:t>Technology</a:t>
            </a:r>
            <a:endParaRPr sz="1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71638" y="979878"/>
            <a:ext cx="1046437" cy="1042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372100" y="562355"/>
            <a:ext cx="1443990" cy="7018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575553" y="662178"/>
            <a:ext cx="104266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Me</a:t>
            </a:r>
            <a:r>
              <a:rPr sz="2400" b="1" spc="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4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hod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6" p14:bwMode="auto">
            <p14:nvContentPartPr>
              <p14:cNvPr id="21" name="墨迹 20"/>
              <p14:cNvContentPartPr/>
              <p14:nvPr/>
            </p14:nvContentPartPr>
            <p14:xfrm>
              <a:off x="7277100" y="1644650"/>
              <a:ext cx="12700" cy="360"/>
            </p14:xfrm>
          </p:contentPart>
        </mc:Choice>
        <mc:Fallback xmlns="">
          <p:pic>
            <p:nvPicPr>
              <p:cNvPr id="21" name="墨迹 20"/>
            </p:nvPicPr>
            <p:blipFill>
              <a:blip r:embed="rId7"/>
            </p:blipFill>
            <p:spPr>
              <a:xfrm>
                <a:off x="7277100" y="1644650"/>
                <a:ext cx="12700" cy="36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8" p14:bwMode="auto">
            <p14:nvContentPartPr>
              <p14:cNvPr id="22" name="墨迹 21"/>
              <p14:cNvContentPartPr/>
              <p14:nvPr/>
            </p14:nvContentPartPr>
            <p14:xfrm>
              <a:off x="10941050" y="1320800"/>
              <a:ext cx="12700" cy="360"/>
            </p14:xfrm>
          </p:contentPart>
        </mc:Choice>
        <mc:Fallback xmlns="">
          <p:pic>
            <p:nvPicPr>
              <p:cNvPr id="22" name="墨迹 21"/>
            </p:nvPicPr>
            <p:blipFill>
              <a:blip r:embed="rId7"/>
            </p:blipFill>
            <p:spPr>
              <a:xfrm>
                <a:off x="10941050" y="1320800"/>
                <a:ext cx="12700" cy="360"/>
              </a:xfrm>
              <a:prstGeom prst="rect"/>
            </p:spPr>
          </p:pic>
        </mc:Fallback>
      </mc:AlternateContent>
      <p:pic>
        <p:nvPicPr>
          <p:cNvPr id="11" name="图片 10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42875" y="1111885"/>
            <a:ext cx="5590540" cy="331089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142875" y="4400550"/>
            <a:ext cx="5590540" cy="230441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5960745" y="1112520"/>
            <a:ext cx="5820410" cy="557466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DOC_GUID" val="{7146a6f6-881e-49d8-894d-5059c59493c4}"/>
  <p:tag name="KSO_WPP_MARK_KEY" val="6f7ffe9b-83bd-4ee7-91fb-bb71bee7945f"/>
  <p:tag name="COMMONDATA" val="eyJoZGlkIjoiNmY2NmRiZTM0OTc1OGRiY2ZhYWMxZTk2YjgwZjdjYWEifQ=="/>
</p:tagLst>
</file>

<file path=ppt/tags/tag2.xml><?xml version="1.0" encoding="utf-8"?>
<p:tagLst xmlns:p="http://schemas.openxmlformats.org/presentationml/2006/main">
  <p:tag name="KSO_WM_UNIT_PLACING_PICTURE_USER_VIEWPORT" val="{&quot;height&quot;:950.3984251968503,&quot;width&quot;:19199.99842519685}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990</Words>
  <Application>WPS 演示</Application>
  <PresentationFormat>宽屏</PresentationFormat>
  <Paragraphs>56</Paragraphs>
  <Slides>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9" baseType="lpstr">
      <vt:lpstr>Arial</vt:lpstr>
      <vt:lpstr>宋体</vt:lpstr>
      <vt:lpstr>Wingdings</vt:lpstr>
      <vt:lpstr>Bahnschrift Condensed</vt:lpstr>
      <vt:lpstr>Gill Sans Ultra Bold</vt:lpstr>
      <vt:lpstr>Times New Roman</vt:lpstr>
      <vt:lpstr>华康俪金黑W8(P)</vt:lpstr>
      <vt:lpstr>黑体</vt:lpstr>
      <vt:lpstr>仿宋</vt:lpstr>
      <vt:lpstr>微软雅黑</vt:lpstr>
      <vt:lpstr>Calibri</vt:lpstr>
      <vt:lpstr>Times New Roman</vt:lpstr>
      <vt:lpstr>等线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Xiaofei Zhu</dc:creator>
  <cp:lastModifiedBy>饮尽风尘不谈过往</cp:lastModifiedBy>
  <cp:revision>1804</cp:revision>
  <dcterms:created xsi:type="dcterms:W3CDTF">2017-04-22T07:59:00Z</dcterms:created>
  <dcterms:modified xsi:type="dcterms:W3CDTF">2023-02-11T11:38:12Z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B89C537546634060884E909DACFA1F8B</vt:lpwstr>
  </property>
</Properties>
</file>